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7462500" cy="9753600"/>
  <p:notesSz cx="6858000" cy="9144000"/>
  <p:embeddedFontLst>
    <p:embeddedFont>
      <p:font typeface="Calistoga" charset="1" panose="00000500000000000000"/>
      <p:regular r:id="rId27"/>
    </p:embeddedFont>
    <p:embeddedFont>
      <p:font typeface="Roboto Bold" charset="1" panose="02000000000000000000"/>
      <p:regular r:id="rId28"/>
    </p:embeddedFont>
    <p:embeddedFont>
      <p:font typeface="PT Serif" charset="1" panose="020A0603040505020204"/>
      <p:regular r:id="rId29"/>
    </p:embeddedFont>
    <p:embeddedFont>
      <p:font typeface="PT Serif Bold" charset="1" panose="020A0703040505020204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061618" y="1238916"/>
            <a:ext cx="7275767" cy="7275767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23410" y="0"/>
                  </a:moveTo>
                  <a:lnTo>
                    <a:pt x="789390" y="0"/>
                  </a:lnTo>
                  <a:cubicBezTo>
                    <a:pt x="802319" y="0"/>
                    <a:pt x="812800" y="10481"/>
                    <a:pt x="812800" y="23410"/>
                  </a:cubicBezTo>
                  <a:lnTo>
                    <a:pt x="812800" y="789390"/>
                  </a:lnTo>
                  <a:cubicBezTo>
                    <a:pt x="812800" y="802319"/>
                    <a:pt x="802319" y="812800"/>
                    <a:pt x="789390" y="812800"/>
                  </a:cubicBezTo>
                  <a:lnTo>
                    <a:pt x="23410" y="812800"/>
                  </a:lnTo>
                  <a:cubicBezTo>
                    <a:pt x="10481" y="812800"/>
                    <a:pt x="0" y="802319"/>
                    <a:pt x="0" y="789390"/>
                  </a:cubicBezTo>
                  <a:lnTo>
                    <a:pt x="0" y="23410"/>
                  </a:lnTo>
                  <a:cubicBezTo>
                    <a:pt x="0" y="10481"/>
                    <a:pt x="10481" y="0"/>
                    <a:pt x="2341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945" r="0" b="-4945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213102" y="28912"/>
            <a:ext cx="10972800" cy="1210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56"/>
              </a:lnSpc>
            </a:pPr>
            <a:r>
              <a:rPr lang="en-US" sz="7112" spc="199">
                <a:solidFill>
                  <a:srgbClr val="42321A"/>
                </a:solidFill>
                <a:latin typeface="Calistoga"/>
                <a:ea typeface="Calistoga"/>
                <a:cs typeface="Calistoga"/>
                <a:sym typeface="Calistoga"/>
              </a:rPr>
              <a:t>A Shared Reality of Grace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213102" y="8787765"/>
            <a:ext cx="12344772" cy="8497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28"/>
              </a:lnSpc>
            </a:pPr>
            <a:r>
              <a:rPr lang="en-US" b="true" sz="2911" spc="174">
                <a:solidFill>
                  <a:srgbClr val="1D1710"/>
                </a:solidFill>
                <a:latin typeface="Roboto Bold"/>
                <a:ea typeface="Roboto Bold"/>
                <a:cs typeface="Roboto Bold"/>
                <a:sym typeface="Roboto Bold"/>
              </a:rPr>
              <a:t>Change is not a solitary burden. We are broken people placed in a</a:t>
            </a:r>
          </a:p>
          <a:p>
            <a:pPr algn="just">
              <a:lnSpc>
                <a:spcPts val="3328"/>
              </a:lnSpc>
            </a:pPr>
            <a:r>
              <a:rPr lang="en-US" b="true" sz="2911" spc="174">
                <a:solidFill>
                  <a:srgbClr val="1D1710"/>
                </a:solidFill>
                <a:latin typeface="Roboto Bold"/>
                <a:ea typeface="Roboto Bold"/>
                <a:cs typeface="Roboto Bold"/>
                <a:sym typeface="Roboto Bold"/>
              </a:rPr>
              <a:t>covenant community, relying entirely on the grace of a Redeemer.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552723" y="8099868"/>
            <a:ext cx="8316590" cy="1026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7"/>
              </a:lnSpc>
            </a:pPr>
            <a:r>
              <a:rPr lang="en-US" sz="3509" spc="38">
                <a:solidFill>
                  <a:srgbClr val="ECE1C5"/>
                </a:solidFill>
                <a:latin typeface="PT Serif"/>
                <a:ea typeface="PT Serif"/>
                <a:cs typeface="PT Serif"/>
                <a:sym typeface="PT Serif"/>
              </a:rPr>
              <a:t>Next Week: How God </a:t>
            </a:r>
            <a:r>
              <a:rPr lang="en-US" b="true" sz="3509" spc="38">
                <a:solidFill>
                  <a:srgbClr val="ECE1C5"/>
                </a:solidFill>
                <a:latin typeface="PT Serif Bold"/>
                <a:ea typeface="PT Serif Bold"/>
                <a:cs typeface="PT Serif Bold"/>
                <a:sym typeface="PT Serif Bold"/>
              </a:rPr>
              <a:t>uses </a:t>
            </a:r>
            <a:r>
              <a:rPr lang="en-US" b="true" sz="3509" spc="38" u="sng">
                <a:solidFill>
                  <a:srgbClr val="FF3131"/>
                </a:solidFill>
                <a:latin typeface="PT Serif Bold"/>
                <a:ea typeface="PT Serif Bold"/>
                <a:cs typeface="PT Serif Bold"/>
                <a:sym typeface="PT Serif Bold"/>
              </a:rPr>
              <a:t>YOU</a:t>
            </a:r>
            <a:r>
              <a:rPr lang="en-US" b="true" sz="3509" spc="38">
                <a:solidFill>
                  <a:srgbClr val="ECE1C5"/>
                </a:solidFill>
                <a:latin typeface="PT Serif Bold"/>
                <a:ea typeface="PT Serif Bold"/>
                <a:cs typeface="PT Serif Bold"/>
                <a:sym typeface="PT Serif Bold"/>
              </a:rPr>
              <a:t> </a:t>
            </a:r>
            <a:r>
              <a:rPr lang="en-US" sz="3509" spc="38">
                <a:solidFill>
                  <a:srgbClr val="ECE1C5"/>
                </a:solidFill>
                <a:latin typeface="PT Serif"/>
                <a:ea typeface="PT Serif"/>
                <a:cs typeface="PT Serif"/>
                <a:sym typeface="PT Serif"/>
              </a:rPr>
              <a:t> to be an</a:t>
            </a:r>
          </a:p>
          <a:p>
            <a:pPr algn="l">
              <a:lnSpc>
                <a:spcPts val="4077"/>
              </a:lnSpc>
            </a:pPr>
            <a:r>
              <a:rPr lang="en-US" sz="3509" spc="38">
                <a:solidFill>
                  <a:srgbClr val="ECE1C5"/>
                </a:solidFill>
                <a:latin typeface="PT Serif"/>
                <a:ea typeface="PT Serif"/>
                <a:cs typeface="PT Serif"/>
                <a:sym typeface="PT Serif"/>
              </a:rPr>
              <a:t>instrument of change.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DAHLM1TBI7g</dc:identifier>
  <dcterms:modified xsi:type="dcterms:W3CDTF">2011-08-01T06:04:30Z</dcterms:modified>
  <cp:revision>1</cp:revision>
  <dc:title>The_Heart_of_Change.pdf</dc:title>
</cp:coreProperties>
</file>